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61" r:id="rId3"/>
    <p:sldId id="257" r:id="rId4"/>
    <p:sldId id="262" r:id="rId5"/>
    <p:sldId id="263" r:id="rId6"/>
    <p:sldId id="294" r:id="rId7"/>
    <p:sldId id="295" r:id="rId8"/>
    <p:sldId id="296" r:id="rId9"/>
    <p:sldId id="297" r:id="rId10"/>
    <p:sldId id="258" r:id="rId11"/>
    <p:sldId id="259" r:id="rId12"/>
    <p:sldId id="299" r:id="rId13"/>
    <p:sldId id="300" r:id="rId14"/>
    <p:sldId id="301" r:id="rId15"/>
    <p:sldId id="302" r:id="rId16"/>
    <p:sldId id="303" r:id="rId17"/>
    <p:sldId id="284" r:id="rId18"/>
    <p:sldId id="298" r:id="rId19"/>
    <p:sldId id="28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99" autoAdjust="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Dreptunghi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Dreptunghi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Dreptunghi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Dreptunghi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22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A5D12618-2EBF-4EA2-8D88-4C141F668A35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394040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34C3A-C21F-489F-A8C7-EC5173942A10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831033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DFAAE-9877-494A-8FC6-4E05596F456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5061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C4CDC9-FD9F-4503-9638-675EC658B8A8}" type="slidenum">
              <a:rPr lang="en-US" altLang="ro-RO"/>
              <a:pPr/>
              <a:t>‹#›</a:t>
            </a:fld>
            <a:endParaRPr lang="en-US" altLang="ro-RO"/>
          </a:p>
        </p:txBody>
      </p:sp>
      <p:sp>
        <p:nvSpPr>
          <p:cNvPr id="6" name="Substituent subsol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9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Dreptunghi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Dreptunghi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Dreptunghi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Dreptunghi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20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F4615AEE-9D14-41D6-A25C-1AF0EB1952E2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233467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74A98-6538-41CB-90F1-50D0A3C32DB5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35397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7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D8E45-740E-4A03-B72D-9739E61423ED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27455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BEDB00-594B-434E-887F-679C41D2D4F9}" type="slidenum">
              <a:rPr lang="en-US" altLang="ro-RO"/>
              <a:pPr/>
              <a:t>‹#›</a:t>
            </a:fld>
            <a:endParaRPr lang="en-US" altLang="ro-RO"/>
          </a:p>
        </p:txBody>
      </p:sp>
      <p:sp>
        <p:nvSpPr>
          <p:cNvPr id="5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5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630CB-BCA0-4A3C-A47F-5873988313D6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728145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drep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6" name="Conector drep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Conector drept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8" name="Conector drept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9" name="Dreptunghi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Conector drept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2" name="Substituent dată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ubstituent număr diapozitiv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615939-8E7E-4B70-A1D6-363340912BB4}" type="slidenum">
              <a:rPr lang="en-US" altLang="ro-RO"/>
              <a:pPr/>
              <a:t>‹#›</a:t>
            </a:fld>
            <a:endParaRPr lang="en-US" altLang="ro-RO"/>
          </a:p>
        </p:txBody>
      </p:sp>
      <p:sp>
        <p:nvSpPr>
          <p:cNvPr id="14" name="Substituent subsol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42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drep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Conector drept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8" name="Dreptunghi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Conector drept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1" name="Conector drept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2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36853D-0960-447D-9CCB-75AE438ACCA8}" type="slidenum">
              <a:rPr lang="en-US" altLang="ro-RO"/>
              <a:pPr/>
              <a:t>‹#›</a:t>
            </a:fld>
            <a:endParaRPr lang="en-US" altLang="ro-RO"/>
          </a:p>
        </p:txBody>
      </p:sp>
      <p:sp>
        <p:nvSpPr>
          <p:cNvPr id="14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028" name="Substituent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 smtClean="0"/>
              <a:t>Faceți clic pentru a edita stilurile de text Coordonator</a:t>
            </a:r>
          </a:p>
          <a:p>
            <a:pPr lvl="1"/>
            <a:r>
              <a:rPr lang="ro-RO" altLang="ro-RO" smtClean="0"/>
              <a:t>Al doilea nivel</a:t>
            </a:r>
          </a:p>
          <a:p>
            <a:pPr lvl="2"/>
            <a:r>
              <a:rPr lang="ro-RO" altLang="ro-RO" smtClean="0"/>
              <a:t>Al treilea nivel</a:t>
            </a:r>
          </a:p>
          <a:p>
            <a:pPr lvl="3"/>
            <a:r>
              <a:rPr lang="ro-RO" altLang="ro-RO" smtClean="0"/>
              <a:t>Al patrulea nivel</a:t>
            </a:r>
          </a:p>
          <a:p>
            <a:pPr lvl="4"/>
            <a:r>
              <a:rPr lang="ro-RO" altLang="ro-RO" smtClean="0"/>
              <a:t>Al cincilea nivel</a:t>
            </a:r>
            <a:endParaRPr lang="en-US" altLang="ro-RO" smtClean="0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32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34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fld id="{D57F494D-25CD-49EB-A2BE-FFFAFC7EDE6E}" type="slidenum">
              <a:rPr lang="en-US" altLang="ro-RO"/>
              <a:pPr/>
              <a:t>‹#›</a:t>
            </a:fld>
            <a:endParaRPr lang="en-US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16" r:id="rId4"/>
    <p:sldLayoutId id="2147483717" r:id="rId5"/>
    <p:sldLayoutId id="2147483724" r:id="rId6"/>
    <p:sldLayoutId id="2147483718" r:id="rId7"/>
    <p:sldLayoutId id="2147483725" r:id="rId8"/>
    <p:sldLayoutId id="2147483726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anose="05000000000000000000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205038"/>
            <a:ext cx="7343775" cy="1901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/>
              <a:t>SORTAREA TABLOURILOR UNIDIMENSIONALE PRIN METODA BULELOR</a:t>
            </a:r>
            <a:br>
              <a:rPr lang="en-US" sz="4000"/>
            </a:br>
            <a:r>
              <a:rPr lang="en-US" sz="4000"/>
              <a:t>-BUBBLE SORT-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635375" y="5013325"/>
            <a:ext cx="4824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 sz="3200" b="1">
                <a:solidFill>
                  <a:schemeClr val="tx2"/>
                </a:solidFill>
              </a:rPr>
              <a:t>Prof. Sofroni Iulia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dirty="0"/>
              <a:t>VARIABILE NECESARE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268413"/>
            <a:ext cx="8229600" cy="504090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o-RO" altLang="ro-RO" sz="3200" dirty="0" smtClean="0"/>
              <a:t>a – tabloul unidimensional;</a:t>
            </a:r>
          </a:p>
          <a:p>
            <a:pPr algn="just" eaLnBrk="1" hangingPunct="1">
              <a:lnSpc>
                <a:spcPct val="90000"/>
              </a:lnSpc>
            </a:pPr>
            <a:r>
              <a:rPr lang="ro-RO" altLang="ro-RO" sz="3200" dirty="0" smtClean="0"/>
              <a:t>n – lungimea tabloului;</a:t>
            </a:r>
          </a:p>
          <a:p>
            <a:pPr algn="just" eaLnBrk="1" hangingPunct="1">
              <a:lnSpc>
                <a:spcPct val="90000"/>
              </a:lnSpc>
            </a:pPr>
            <a:r>
              <a:rPr lang="ro-RO" altLang="ro-RO" sz="3200" dirty="0" err="1" smtClean="0"/>
              <a:t>aux</a:t>
            </a:r>
            <a:r>
              <a:rPr lang="ro-RO" altLang="ro-RO" sz="3200" dirty="0" smtClean="0"/>
              <a:t> – pentru interschimbul elementelor (de </a:t>
            </a:r>
            <a:r>
              <a:rPr lang="ro-RO" altLang="ro-RO" sz="3200" dirty="0" err="1" smtClean="0"/>
              <a:t>acelaşi</a:t>
            </a:r>
            <a:r>
              <a:rPr lang="ro-RO" altLang="ro-RO" sz="3200" dirty="0" smtClean="0"/>
              <a:t> tip cu elementele tabloului);</a:t>
            </a:r>
          </a:p>
          <a:p>
            <a:pPr algn="just" eaLnBrk="1" hangingPunct="1">
              <a:lnSpc>
                <a:spcPct val="90000"/>
              </a:lnSpc>
            </a:pPr>
            <a:r>
              <a:rPr lang="ro-RO" altLang="ro-RO" sz="3200" dirty="0" smtClean="0"/>
              <a:t>i – contor (utilizat pentru parcurgerea tabloului);</a:t>
            </a:r>
          </a:p>
          <a:p>
            <a:pPr algn="just" eaLnBrk="1" hangingPunct="1">
              <a:lnSpc>
                <a:spcPct val="90000"/>
              </a:lnSpc>
            </a:pPr>
            <a:r>
              <a:rPr lang="ro-RO" altLang="ro-RO" sz="3200" dirty="0" smtClean="0"/>
              <a:t>f – variabilă care indică dacă s-au realizat interschimbări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o-RO" altLang="ro-RO" sz="2800" dirty="0" smtClean="0"/>
              <a:t>f=1 (fără interschimbări)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o-RO" altLang="ro-RO" sz="2800" dirty="0" smtClean="0"/>
              <a:t>f=0 (s-au realizat interschimbări)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o-RO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ALGORITM C++</a:t>
            </a:r>
            <a:endParaRPr lang="en-US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04048" y="1468441"/>
            <a:ext cx="3466728" cy="499745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/>
              <a:t>Do{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/>
              <a:t>  f</a:t>
            </a:r>
            <a:r>
              <a:rPr lang="en-US" altLang="ro-RO" b="1" dirty="0" smtClean="0">
                <a:sym typeface="Wingdings 3" panose="05040102010807070707" pitchFamily="18" charset="2"/>
              </a:rPr>
              <a:t>=1;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for(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=1;i&lt;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n;i</a:t>
            </a:r>
            <a:r>
              <a:rPr lang="en-US" altLang="ro-RO" b="1" dirty="0" smtClean="0">
                <a:sym typeface="Wingdings 3" panose="05040102010807070707" pitchFamily="18" charset="2"/>
              </a:rPr>
              <a:t>++)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if(a[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]&gt;a[i+1])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{  aux =a[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 =a[i+1];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a[i+1]=aux;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f =0;}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While (!f);  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46713"/>
            <a:ext cx="4114800" cy="504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ro-RO" alt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Variabile necesare</a:t>
            </a:r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smtClean="0"/>
              <a:t>a – tabloul unidimensional;</a:t>
            </a:r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smtClean="0"/>
              <a:t>n – lungimea tabloului;</a:t>
            </a:r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err="1" smtClean="0"/>
              <a:t>aux</a:t>
            </a:r>
            <a:r>
              <a:rPr lang="ro-RO" altLang="ro-RO" sz="2200" dirty="0" smtClean="0"/>
              <a:t> – pentru interschimbul elementelor (de </a:t>
            </a:r>
            <a:r>
              <a:rPr lang="ro-RO" altLang="ro-RO" sz="2200" dirty="0" err="1" smtClean="0"/>
              <a:t>acelaşi</a:t>
            </a:r>
            <a:r>
              <a:rPr lang="ro-RO" altLang="ro-RO" sz="2200" dirty="0" smtClean="0"/>
              <a:t> tip cu elementele tabloului);</a:t>
            </a:r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smtClean="0"/>
              <a:t>i – contor (utilizat pentru parcurgerea tabloului);</a:t>
            </a:r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smtClean="0"/>
              <a:t>f – variabilă care indică dacă s-au realizat interschimbări</a:t>
            </a:r>
          </a:p>
          <a:p>
            <a:pPr lvl="1" eaLnBrk="1" hangingPunct="1">
              <a:lnSpc>
                <a:spcPct val="90000"/>
              </a:lnSpc>
            </a:pPr>
            <a:r>
              <a:rPr lang="ro-RO" altLang="ro-RO" sz="2200" dirty="0" smtClean="0"/>
              <a:t>f=1 (fără interschimbări)</a:t>
            </a:r>
          </a:p>
          <a:p>
            <a:pPr lvl="1" eaLnBrk="1" hangingPunct="1">
              <a:lnSpc>
                <a:spcPct val="90000"/>
              </a:lnSpc>
            </a:pPr>
            <a:r>
              <a:rPr lang="ro-RO" altLang="ro-RO" sz="2200" dirty="0" smtClean="0"/>
              <a:t>f=0 (s-au realizat interschimbări)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bulelor - optim</a:t>
            </a:r>
            <a:endParaRPr lang="ro-RO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716016" y="1432616"/>
            <a:ext cx="3754760" cy="49974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o-RO" altLang="ro-RO" b="1" dirty="0" err="1" smtClean="0"/>
              <a:t>poz</a:t>
            </a:r>
            <a:r>
              <a:rPr lang="ro-RO" altLang="ro-RO" b="1" dirty="0" smtClean="0"/>
              <a:t>=n</a:t>
            </a:r>
            <a:r>
              <a:rPr lang="en-US" altLang="ro-RO" b="1" dirty="0" smtClean="0"/>
              <a:t>;</a:t>
            </a:r>
            <a:endParaRPr lang="ro-RO" altLang="ro-RO" b="1" dirty="0" smtClean="0"/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/>
              <a:t>Do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/>
              <a:t>{ f</a:t>
            </a:r>
            <a:r>
              <a:rPr lang="en-US" altLang="ro-RO" b="1" dirty="0" smtClean="0">
                <a:sym typeface="Wingdings 3" panose="05040102010807070707" pitchFamily="18" charset="2"/>
              </a:rPr>
              <a:t>=1;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for(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=1;i&lt;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poz;i</a:t>
            </a:r>
            <a:r>
              <a:rPr lang="en-US" altLang="ro-RO" b="1" dirty="0" smtClean="0">
                <a:sym typeface="Wingdings 3" panose="05040102010807070707" pitchFamily="18" charset="2"/>
              </a:rPr>
              <a:t>++)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if(a[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]&gt;a[i+1])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{  aux =a[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a[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] =a[i+1];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a[i+1]=aux;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        f =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i</a:t>
            </a:r>
            <a:r>
              <a:rPr lang="en-US" altLang="ro-RO" b="1" dirty="0" smtClean="0">
                <a:sym typeface="Wingdings 3" panose="05040102010807070707" pitchFamily="18" charset="2"/>
              </a:rPr>
              <a:t>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>
                <a:sym typeface="Wingdings 3" panose="05040102010807070707" pitchFamily="18" charset="2"/>
              </a:rPr>
              <a:t>	</a:t>
            </a:r>
            <a:r>
              <a:rPr lang="en-US" altLang="ro-RO" b="1" dirty="0" smtClean="0">
                <a:sym typeface="Wingdings 3" panose="05040102010807070707" pitchFamily="18" charset="2"/>
              </a:rPr>
              <a:t>	 }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</a:t>
            </a:r>
            <a:r>
              <a:rPr lang="en-US" altLang="ro-RO" b="1" dirty="0" err="1" smtClean="0">
                <a:sym typeface="Wingdings 3" panose="05040102010807070707" pitchFamily="18" charset="2"/>
              </a:rPr>
              <a:t>poz</a:t>
            </a:r>
            <a:r>
              <a:rPr lang="en-US" altLang="ro-RO" b="1" dirty="0" smtClean="0">
                <a:sym typeface="Wingdings 3" panose="05040102010807070707" pitchFamily="18" charset="2"/>
              </a:rPr>
              <a:t>=f;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}while (f&gt;1);  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ro-RO" b="1" dirty="0" smtClean="0">
                <a:sym typeface="Wingdings 3" panose="05040102010807070707" pitchFamily="18" charset="2"/>
              </a:rPr>
              <a:t>    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446713"/>
            <a:ext cx="4114800" cy="504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ro-RO" altLang="ro-R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variabile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o-RO" sz="22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</a:t>
            </a:r>
            <a:r>
              <a:rPr lang="en-US" altLang="ro-RO" sz="2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ro-RO" sz="2200" dirty="0" smtClean="0"/>
              <a:t>– </a:t>
            </a:r>
            <a:r>
              <a:rPr lang="en-US" altLang="ro-RO" sz="2200" dirty="0" err="1" smtClean="0"/>
              <a:t>pentru</a:t>
            </a:r>
            <a:r>
              <a:rPr lang="en-US" altLang="ro-RO" sz="2200" dirty="0" smtClean="0"/>
              <a:t> a </a:t>
            </a:r>
            <a:r>
              <a:rPr lang="en-US" altLang="ro-RO" sz="2200" dirty="0" err="1" smtClean="0"/>
              <a:t>memora</a:t>
            </a:r>
            <a:r>
              <a:rPr lang="en-US" altLang="ro-RO" sz="2200" dirty="0" smtClean="0"/>
              <a:t> </a:t>
            </a:r>
            <a:r>
              <a:rPr lang="en-US" altLang="ro-RO" sz="2200" dirty="0" err="1" smtClean="0"/>
              <a:t>pozitia</a:t>
            </a:r>
            <a:r>
              <a:rPr lang="en-US" altLang="ro-RO" sz="2200" dirty="0" smtClean="0"/>
              <a:t> la care s-a </a:t>
            </a:r>
            <a:r>
              <a:rPr lang="en-US" altLang="ro-RO" sz="2200" dirty="0" err="1" smtClean="0"/>
              <a:t>realizat</a:t>
            </a:r>
            <a:r>
              <a:rPr lang="en-US" altLang="ro-RO" sz="2200" dirty="0" smtClean="0"/>
              <a:t> </a:t>
            </a:r>
            <a:r>
              <a:rPr lang="en-US" altLang="ro-RO" sz="2200" dirty="0" err="1" smtClean="0"/>
              <a:t>ultimul</a:t>
            </a:r>
            <a:r>
              <a:rPr lang="en-US" altLang="ro-RO" sz="2200" dirty="0" smtClean="0"/>
              <a:t> </a:t>
            </a:r>
            <a:r>
              <a:rPr lang="en-US" altLang="ro-RO" sz="2200" dirty="0" err="1" smtClean="0"/>
              <a:t>interschimb</a:t>
            </a:r>
            <a:endParaRPr lang="ro-RO" altLang="ro-RO" sz="2200" dirty="0" smtClean="0"/>
          </a:p>
          <a:p>
            <a:pPr eaLnBrk="1" hangingPunct="1">
              <a:lnSpc>
                <a:spcPct val="90000"/>
              </a:lnSpc>
            </a:pPr>
            <a:r>
              <a:rPr lang="ro-RO" altLang="ro-RO" sz="2200" dirty="0" smtClean="0"/>
              <a:t>f – variabilă care </a:t>
            </a:r>
            <a:r>
              <a:rPr lang="en-US" altLang="ro-RO" sz="2200" dirty="0" err="1" smtClean="0"/>
              <a:t>va</a:t>
            </a:r>
            <a:r>
              <a:rPr lang="en-US" altLang="ro-RO" sz="2200" dirty="0" smtClean="0"/>
              <a:t> </a:t>
            </a:r>
            <a:r>
              <a:rPr lang="en-US" altLang="ro-RO" sz="2200" dirty="0" err="1" smtClean="0"/>
              <a:t>memora</a:t>
            </a:r>
            <a:r>
              <a:rPr lang="en-US" altLang="ro-RO" sz="2200" dirty="0" smtClean="0"/>
              <a:t> </a:t>
            </a:r>
            <a:r>
              <a:rPr lang="en-US" altLang="ro-RO" sz="2200" dirty="0" err="1" smtClean="0"/>
              <a:t>pozitia</a:t>
            </a:r>
            <a:r>
              <a:rPr lang="en-US" altLang="ro-RO" sz="2200" dirty="0" smtClean="0"/>
              <a:t> la care s-a</a:t>
            </a:r>
            <a:r>
              <a:rPr lang="ro-RO" altLang="ro-RO" sz="2200" dirty="0" smtClean="0"/>
              <a:t> realizat interschimb</a:t>
            </a:r>
            <a:r>
              <a:rPr lang="en-US" altLang="ro-RO" sz="2200" dirty="0" smtClean="0"/>
              <a:t>a</a:t>
            </a:r>
            <a:r>
              <a:rPr lang="ro-RO" altLang="ro-RO" sz="2200" dirty="0" smtClean="0"/>
              <a:t>r</a:t>
            </a:r>
            <a:r>
              <a:rPr lang="en-US" altLang="ro-RO" sz="2200" dirty="0" err="1" smtClean="0"/>
              <a:t>ea</a:t>
            </a:r>
            <a:endParaRPr lang="ro-RO" altLang="ro-RO" sz="2200" dirty="0" smtClean="0"/>
          </a:p>
        </p:txBody>
      </p:sp>
    </p:spTree>
    <p:extLst>
      <p:ext uri="{BB962C8B-B14F-4D97-AF65-F5344CB8AC3E}">
        <p14:creationId xmlns:p14="http://schemas.microsoft.com/office/powerpoint/2010/main" val="40956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3100" cap="none" dirty="0" err="1" smtClean="0"/>
              <a:t>Parcurgere</a:t>
            </a:r>
            <a:r>
              <a:rPr lang="en-US" sz="3100" cap="none" dirty="0" smtClean="0"/>
              <a:t> I de la </a:t>
            </a:r>
            <a:r>
              <a:rPr lang="en-US" sz="3100" cap="none" dirty="0" err="1" smtClean="0"/>
              <a:t>pozitia</a:t>
            </a:r>
            <a:r>
              <a:rPr lang="en-US" sz="3100" cap="none" dirty="0" smtClean="0"/>
              <a:t> 1-&gt;4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8</a:t>
            </a:r>
            <a:endParaRPr lang="en-US" altLang="ro-RO" sz="2800" b="1" dirty="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65308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7</a:t>
            </a:r>
            <a:endParaRPr lang="en-US" altLang="ro-RO" sz="2800" b="1" dirty="0"/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449897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5</a:t>
            </a:r>
            <a:endParaRPr lang="en-US" altLang="ro-RO" sz="2800" b="1" dirty="0"/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25</a:t>
            </a:r>
            <a:endParaRPr lang="en-US" altLang="ro-RO" sz="2800" b="1" dirty="0"/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10</a:t>
            </a:r>
            <a:endParaRPr lang="en-US" altLang="ro-RO" sz="2800" b="1" dirty="0"/>
          </a:p>
        </p:txBody>
      </p:sp>
      <p:sp>
        <p:nvSpPr>
          <p:cNvPr id="12300" name="Text Box 18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16404" name="AutoShape 20"/>
          <p:cNvCxnSpPr>
            <a:cxnSpLocks noChangeShapeType="1"/>
          </p:cNvCxnSpPr>
          <p:nvPr/>
        </p:nvCxnSpPr>
        <p:spPr bwMode="auto">
          <a:xfrm rot="16200000" flipH="1">
            <a:off x="6875657" y="3525674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5" name="AutoShape 21"/>
          <p:cNvCxnSpPr>
            <a:cxnSpLocks noChangeShapeType="1"/>
          </p:cNvCxnSpPr>
          <p:nvPr/>
        </p:nvCxnSpPr>
        <p:spPr bwMode="auto">
          <a:xfrm rot="16200000" flipH="1">
            <a:off x="3404723" y="3518938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6" name="AutoShape 22"/>
          <p:cNvCxnSpPr>
            <a:cxnSpLocks noChangeShapeType="1"/>
          </p:cNvCxnSpPr>
          <p:nvPr/>
        </p:nvCxnSpPr>
        <p:spPr bwMode="auto">
          <a:xfrm rot="16200000" flipH="1">
            <a:off x="4572001" y="3518939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7" name="AutoShape 23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5" name="Text Box 2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2" name="Dreptunghi 1"/>
          <p:cNvSpPr/>
          <p:nvPr/>
        </p:nvSpPr>
        <p:spPr>
          <a:xfrm>
            <a:off x="467544" y="1808221"/>
            <a:ext cx="1440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ym typeface="Wingdings 3" panose="05040102010807070707" pitchFamily="18" charset="2"/>
              </a:rPr>
              <a:t>poz</a:t>
            </a:r>
            <a:r>
              <a:rPr lang="en-US" sz="2400" dirty="0" smtClean="0">
                <a:sym typeface="Wingdings 3" panose="05040102010807070707" pitchFamily="18" charset="2"/>
              </a:rPr>
              <a:t>=5;</a:t>
            </a:r>
            <a:endParaRPr lang="ro-RO" sz="2400" dirty="0"/>
          </a:p>
        </p:txBody>
      </p:sp>
      <p:sp>
        <p:nvSpPr>
          <p:cNvPr id="19" name="Dreptunghi 18"/>
          <p:cNvSpPr/>
          <p:nvPr/>
        </p:nvSpPr>
        <p:spPr>
          <a:xfrm>
            <a:off x="414306" y="1315748"/>
            <a:ext cx="1205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=2;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6"/>
            <a:ext cx="18719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 smtClean="0"/>
              <a:t>f&gt;1</a:t>
            </a:r>
            <a:r>
              <a:rPr lang="ro-RO" altLang="ro-RO" sz="3600" b="1" dirty="0" smtClean="0"/>
              <a:t>?</a:t>
            </a:r>
            <a:endParaRPr lang="en-US" altLang="ro-RO" sz="36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4" name="Conector drept cu săgeată 3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CasetăText 2"/>
          <p:cNvSpPr txBox="1"/>
          <p:nvPr/>
        </p:nvSpPr>
        <p:spPr>
          <a:xfrm>
            <a:off x="492818" y="1419851"/>
            <a:ext cx="93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o-RO" dirty="0" smtClean="0"/>
              <a:t> f</a:t>
            </a:r>
            <a:r>
              <a:rPr lang="en-US" altLang="ro-RO" dirty="0" smtClean="0">
                <a:sym typeface="Wingdings 3" panose="05040102010807070707" pitchFamily="18" charset="2"/>
              </a:rPr>
              <a:t>=1;</a:t>
            </a:r>
          </a:p>
        </p:txBody>
      </p:sp>
      <p:sp>
        <p:nvSpPr>
          <p:cNvPr id="5" name="CasetăText 4"/>
          <p:cNvSpPr txBox="1"/>
          <p:nvPr/>
        </p:nvSpPr>
        <p:spPr>
          <a:xfrm>
            <a:off x="546246" y="1346556"/>
            <a:ext cx="1080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</a:t>
            </a:r>
            <a:r>
              <a:rPr lang="en-US" sz="2400" dirty="0" smtClean="0">
                <a:solidFill>
                  <a:srgbClr val="FF0000"/>
                </a:solidFill>
              </a:rPr>
              <a:t>=3</a:t>
            </a:r>
            <a:endParaRPr lang="ro-RO" sz="2400" dirty="0">
              <a:solidFill>
                <a:srgbClr val="FF0000"/>
              </a:solidFill>
            </a:endParaRPr>
          </a:p>
        </p:txBody>
      </p:sp>
      <p:sp>
        <p:nvSpPr>
          <p:cNvPr id="27" name="CasetăText 26"/>
          <p:cNvSpPr txBox="1"/>
          <p:nvPr/>
        </p:nvSpPr>
        <p:spPr>
          <a:xfrm>
            <a:off x="502494" y="1373684"/>
            <a:ext cx="1080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f=4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=4</a:t>
            </a:r>
            <a:endParaRPr lang="ro-RO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7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37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92 -0.00093 L 0.02604 0.11204 C 0.0335 0.1375 0.04461 0.15139 0.05625 0.15139 C 0.06944 0.15139 0.07986 0.1375 0.08732 0.11204 L 0.12291 -0.00093 " pathEditMode="relative" rAng="0" ptsTypes="AAAAA">
                                      <p:cBhvr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761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7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295 -0.00093 L -0.03628 -0.1801 C -0.04288 -0.22176 -0.05382 -0.24306 -0.06458 -0.24306 C -0.07691 -0.24352 -0.08733 -0.22061 -0.0941 -0.18056 L -0.12812 -0.00139 " pathEditMode="relative" rAng="10800000" ptsTypes="AAAAA">
                                      <p:cBhvr>
                                        <p:cTn id="2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1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7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5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0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2777 -0.00417 L 0.18836 -0.00417 C 0.21527 -0.00417 0.24896 -0.00231 0.24896 -0.00069 L 0.24896 0.00255 " pathEditMode="relative" rAng="0" ptsTypes="AAAA">
                                      <p:cBhvr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32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017 0 L -0.12674 -0.00046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3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75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25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5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750"/>
                            </p:stCondLst>
                            <p:childTnLst>
                              <p:par>
                                <p:cTn id="56" presetID="35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94444E-6 0 L -0.12604 0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24895 0.00255 L 0.37378 0.00116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66" presetID="10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250"/>
                            </p:stCondLst>
                            <p:childTnLst>
                              <p:par>
                                <p:cTn id="7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75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3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2293" grpId="0" animBg="1"/>
      <p:bldP spid="12294" grpId="0" animBg="1"/>
      <p:bldP spid="12294" grpId="1" animBg="1"/>
      <p:bldP spid="12294" grpId="2" animBg="1"/>
      <p:bldP spid="16400" grpId="0" animBg="1"/>
      <p:bldP spid="2" grpId="0"/>
      <p:bldP spid="19" grpId="0"/>
      <p:bldP spid="19" grpId="1"/>
      <p:bldP spid="20" grpId="0"/>
      <p:bldP spid="21" grpId="0"/>
      <p:bldP spid="23" grpId="0"/>
      <p:bldP spid="3" grpId="0"/>
      <p:bldP spid="5" grpId="0"/>
      <p:bldP spid="5" grpId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674397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3100" cap="none" dirty="0" err="1" smtClean="0"/>
              <a:t>Parcurgere</a:t>
            </a:r>
            <a:r>
              <a:rPr lang="en-US" sz="3100" cap="none" dirty="0" smtClean="0"/>
              <a:t> II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8</a:t>
            </a:r>
            <a:endParaRPr lang="en-US" altLang="ro-RO" sz="2800" b="1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7</a:t>
            </a:r>
            <a:endParaRPr lang="en-US" altLang="ro-RO" sz="2800" b="1" dirty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5</a:t>
            </a:r>
            <a:endParaRPr lang="en-US" altLang="ro-RO" sz="2800" b="1" dirty="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10</a:t>
            </a:r>
            <a:endParaRPr lang="en-US" altLang="ro-RO" sz="2800" b="1" dirty="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5790" name="AutoShape 14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1" name="AutoShape 15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2" name="AutoShape 16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67544" y="138687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=2;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2958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 smtClean="0"/>
              <a:t>f&gt;1 ?</a:t>
            </a:r>
            <a:endParaRPr lang="en-US" altLang="ro-RO" sz="36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068388" y="287338"/>
            <a:ext cx="8075612" cy="9144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hangingPunct="1">
              <a:defRPr/>
            </a:pPr>
            <a:r>
              <a:rPr lang="en-US" sz="3100" cap="none" dirty="0" err="1" smtClean="0"/>
              <a:t>Parcurgere</a:t>
            </a:r>
            <a:r>
              <a:rPr lang="en-US" sz="3100" cap="none" dirty="0" smtClean="0"/>
              <a:t> I  de la </a:t>
            </a:r>
            <a:r>
              <a:rPr lang="en-US" sz="3100" cap="none" dirty="0" err="1" smtClean="0"/>
              <a:t>pozitia</a:t>
            </a:r>
            <a:r>
              <a:rPr lang="en-US" sz="3100" cap="none" dirty="0" smtClean="0"/>
              <a:t> 1-&gt;3</a:t>
            </a:r>
          </a:p>
        </p:txBody>
      </p:sp>
      <p:sp>
        <p:nvSpPr>
          <p:cNvPr id="25" name="Dreptunghi 24"/>
          <p:cNvSpPr/>
          <p:nvPr/>
        </p:nvSpPr>
        <p:spPr>
          <a:xfrm>
            <a:off x="416769" y="196074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sym typeface="Wingdings 3" panose="05040102010807070707" pitchFamily="18" charset="2"/>
              </a:rPr>
              <a:t>poz</a:t>
            </a:r>
            <a:r>
              <a:rPr lang="en-US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=2</a:t>
            </a:r>
            <a:endParaRPr lang="ro-RO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00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12396 0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9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12605 0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750"/>
                            </p:stCondLst>
                            <p:childTnLst>
                              <p:par>
                                <p:cTn id="22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-0.12604 -2.96296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05 0 L 0.25209 0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750"/>
                            </p:stCondLst>
                            <p:childTnLst>
                              <p:par>
                                <p:cTn id="3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75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2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25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75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5" grpId="1" animBg="1"/>
      <p:bldP spid="75781" grpId="0" animBg="1"/>
      <p:bldP spid="13318" grpId="0" animBg="1"/>
      <p:bldP spid="18" grpId="0"/>
      <p:bldP spid="19" grpId="0"/>
      <p:bldP spid="20" grpId="0"/>
      <p:bldP spid="21" grpId="0"/>
      <p:bldP spid="22" grpId="0"/>
      <p:bldP spid="2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o-RO" sz="3100" cap="none" dirty="0" smtClean="0"/>
              <a:t>Parcurgere III</a:t>
            </a:r>
            <a:r>
              <a:rPr lang="en-US" sz="3100" cap="none" dirty="0" smtClean="0"/>
              <a:t> </a:t>
            </a:r>
            <a:r>
              <a:rPr lang="en-US" sz="3100" cap="none" dirty="0"/>
              <a:t>de la </a:t>
            </a:r>
            <a:r>
              <a:rPr lang="en-US" sz="3100" cap="none" dirty="0" err="1"/>
              <a:t>pozitia</a:t>
            </a:r>
            <a:r>
              <a:rPr lang="en-US" sz="3100" cap="none" dirty="0"/>
              <a:t> 1-</a:t>
            </a:r>
            <a:r>
              <a:rPr lang="en-US" sz="3100" cap="none" dirty="0" smtClean="0"/>
              <a:t>&gt;2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/>
              <a:t>10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6813" name="AutoShape 13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4" name="AutoShape 14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27201" y="1437520"/>
            <a:ext cx="14400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=2; </a:t>
            </a:r>
          </a:p>
          <a:p>
            <a:r>
              <a:rPr lang="en-US" sz="2800" dirty="0" err="1" smtClean="0">
                <a:solidFill>
                  <a:srgbClr val="FF0000"/>
                </a:solidFill>
                <a:sym typeface="Wingdings 3" panose="05040102010807070707" pitchFamily="18" charset="2"/>
              </a:rPr>
              <a:t>poz</a:t>
            </a:r>
            <a:r>
              <a:rPr lang="en-US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=2;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72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200" b="1" dirty="0" smtClean="0"/>
              <a:t>f&gt;1 ?</a:t>
            </a:r>
            <a:endParaRPr lang="en-US" altLang="ro-RO" sz="32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99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66667E-6 -1.96532E-6 L 1.66667E-6 -0.199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799 -1.96532E-6 L 0.12604 -1.96532E-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66667E-6 -0.1993 L -0.12604 -0.1993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6" presetID="42" presetClass="path" presetSubtype="0" accel="50000" decel="5000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2604 -0.1993 L -0.12604 -1.96532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750"/>
                            </p:stCondLst>
                            <p:childTnLst>
                              <p:par>
                                <p:cTn id="34" presetID="1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250"/>
                            </p:stCondLst>
                            <p:childTnLst>
                              <p:par>
                                <p:cTn id="40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75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25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 animBg="1"/>
      <p:bldP spid="76805" grpId="1" animBg="1"/>
      <p:bldP spid="76805" grpId="2" animBg="1"/>
      <p:bldP spid="76806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o-RO" sz="3100" cap="none" dirty="0" smtClean="0"/>
              <a:t>Parcurgere IV</a:t>
            </a:r>
            <a:endParaRPr lang="en-US" sz="3100" cap="none" dirty="0" smtClean="0"/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5</a:t>
            </a:r>
            <a:endParaRPr lang="en-US" altLang="ro-RO" sz="2800" b="1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 dirty="0" smtClean="0"/>
              <a:t>7</a:t>
            </a:r>
            <a:endParaRPr lang="en-US" altLang="ro-RO" sz="2800" b="1" dirty="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7837" name="AutoShape 13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4398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200" b="1" dirty="0" smtClean="0"/>
              <a:t>f&gt;1?</a:t>
            </a:r>
            <a:endParaRPr lang="en-US" altLang="ro-RO" sz="32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22060" y="5111606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 smtClean="0">
                <a:solidFill>
                  <a:srgbClr val="FF0000"/>
                </a:solidFill>
              </a:rPr>
              <a:t>NU</a:t>
            </a:r>
            <a:endParaRPr lang="en-US" altLang="ro-RO" sz="2800" b="1" dirty="0">
              <a:solidFill>
                <a:srgbClr val="FF0000"/>
              </a:solidFill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>
                <a:solidFill>
                  <a:srgbClr val="92D050"/>
                </a:solidFill>
              </a:rPr>
              <a:t>TABLOUL ESTE SORTAT</a:t>
            </a:r>
            <a:endParaRPr lang="en-US" altLang="ro-RO" b="1" dirty="0">
              <a:solidFill>
                <a:srgbClr val="92D050"/>
              </a:solidFill>
            </a:endParaRP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92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Aplicatia</a:t>
            </a:r>
            <a:r>
              <a:rPr lang="en-US" dirty="0"/>
              <a:t> </a:t>
            </a:r>
            <a:r>
              <a:rPr lang="ro-RO" dirty="0" smtClean="0"/>
              <a:t>1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</a:pPr>
            <a:r>
              <a:rPr lang="ro-RO" altLang="ro-RO" smtClean="0"/>
              <a:t>Dându-se un tablou cu n elemente numere naturale, şi o variabilă p naturală (p</a:t>
            </a:r>
            <a:r>
              <a:rPr lang="en-US" altLang="ro-RO" smtClean="0"/>
              <a:t>&lt;</a:t>
            </a:r>
            <a:r>
              <a:rPr lang="ro-RO" altLang="ro-RO" smtClean="0"/>
              <a:t>n), să se sorteze crescător tabloul până la elementul p şi de la elementul p descrescător.</a:t>
            </a:r>
            <a:endParaRPr lang="en-US" altLang="ro-R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Aplicatia</a:t>
            </a:r>
            <a:r>
              <a:rPr lang="en-US" dirty="0"/>
              <a:t> </a:t>
            </a:r>
            <a:r>
              <a:rPr lang="ro-RO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Prob</a:t>
            </a:r>
            <a:r>
              <a:rPr lang="en-US" dirty="0" smtClean="0"/>
              <a:t> 16/199)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o-RO" altLang="ro-RO" dirty="0" smtClean="0"/>
              <a:t>Să se memoreze într-un vector </a:t>
            </a:r>
            <a:r>
              <a:rPr lang="ro-RO" altLang="ro-RO" b="1" i="1" dirty="0" smtClean="0"/>
              <a:t>n </a:t>
            </a:r>
            <a:r>
              <a:rPr lang="ro-RO" altLang="ro-RO" dirty="0" smtClean="0"/>
              <a:t>cifre. Să se afișeze cel mai mic număr care se poate obține cu aceste cifre.</a:t>
            </a:r>
            <a:endParaRPr lang="en-US" altLang="ro-RO" dirty="0" smtClean="0"/>
          </a:p>
          <a:p>
            <a:pPr eaLnBrk="1" hangingPunct="1">
              <a:buNone/>
            </a:pPr>
            <a:r>
              <a:rPr lang="pt-BR" dirty="0"/>
              <a:t>Exemplu: </a:t>
            </a:r>
            <a:endParaRPr lang="ro-RO" dirty="0" smtClean="0"/>
          </a:p>
          <a:p>
            <a:pPr eaLnBrk="1" hangingPunct="1">
              <a:buNone/>
            </a:pPr>
            <a:r>
              <a:rPr lang="pt-BR" dirty="0" smtClean="0"/>
              <a:t>Daca </a:t>
            </a:r>
            <a:r>
              <a:rPr lang="pt-BR" dirty="0"/>
              <a:t>vectorul este 4 </a:t>
            </a:r>
            <a:r>
              <a:rPr lang="ro-RO" dirty="0" smtClean="0"/>
              <a:t> </a:t>
            </a:r>
            <a:r>
              <a:rPr lang="pt-BR" dirty="0" smtClean="0"/>
              <a:t>0 </a:t>
            </a:r>
            <a:r>
              <a:rPr lang="ro-RO" dirty="0" smtClean="0"/>
              <a:t> </a:t>
            </a:r>
            <a:r>
              <a:rPr lang="pt-BR" dirty="0" smtClean="0"/>
              <a:t>0</a:t>
            </a:r>
            <a:r>
              <a:rPr lang="ro-RO" dirty="0" smtClean="0"/>
              <a:t>  0 </a:t>
            </a:r>
            <a:r>
              <a:rPr lang="pt-BR" dirty="0" smtClean="0"/>
              <a:t> </a:t>
            </a:r>
            <a:r>
              <a:rPr lang="pt-BR" dirty="0"/>
              <a:t>2 1 </a:t>
            </a:r>
            <a:endParaRPr lang="ro-RO" dirty="0" smtClean="0"/>
          </a:p>
          <a:p>
            <a:pPr eaLnBrk="1" hangingPunct="1">
              <a:buNone/>
            </a:pPr>
            <a:r>
              <a:rPr lang="pt-BR" dirty="0" smtClean="0"/>
              <a:t>atunci </a:t>
            </a:r>
            <a:r>
              <a:rPr lang="pt-BR" dirty="0"/>
              <a:t>numarul cerut este </a:t>
            </a:r>
            <a:r>
              <a:rPr lang="pt-BR" dirty="0" smtClean="0"/>
              <a:t>100</a:t>
            </a:r>
            <a:r>
              <a:rPr lang="ro-RO" dirty="0" smtClean="0"/>
              <a:t>0</a:t>
            </a:r>
            <a:r>
              <a:rPr lang="pt-BR" dirty="0" smtClean="0"/>
              <a:t>24</a:t>
            </a:r>
            <a:r>
              <a:rPr lang="pt-BR" dirty="0"/>
              <a:t>.</a:t>
            </a:r>
            <a:endParaRPr lang="ro-RO" altLang="ro-RO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Tema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609600" indent="-609600" algn="just" eaLnBrk="1" hangingPunct="1">
              <a:buFontTx/>
              <a:buAutoNum type="arabicPeriod"/>
            </a:pPr>
            <a:r>
              <a:rPr lang="ro-RO" altLang="ro-RO" dirty="0" smtClean="0"/>
              <a:t>Dându-se un tablou cu n elemente numere naturale, să se localizeze elementul maxim </a:t>
            </a:r>
            <a:r>
              <a:rPr lang="ro-RO" altLang="ro-RO" dirty="0" err="1" smtClean="0"/>
              <a:t>şi</a:t>
            </a:r>
            <a:r>
              <a:rPr lang="ro-RO" altLang="ro-RO" dirty="0" smtClean="0"/>
              <a:t> toate elementele dinaintea lui să se sorteze crescător, iar cele de după el</a:t>
            </a:r>
            <a:r>
              <a:rPr lang="en-US" altLang="ro-RO" dirty="0" smtClean="0"/>
              <a:t> </a:t>
            </a:r>
            <a:r>
              <a:rPr lang="ro-RO" altLang="ro-RO" dirty="0" smtClean="0"/>
              <a:t>descrescător.</a:t>
            </a:r>
          </a:p>
          <a:p>
            <a:pPr marL="609600" indent="-609600" algn="just" eaLnBrk="1" hangingPunct="1">
              <a:buFontTx/>
              <a:buAutoNum type="arabicPeriod"/>
            </a:pPr>
            <a:r>
              <a:rPr lang="ro-RO" altLang="ro-RO" dirty="0" smtClean="0"/>
              <a:t>Problema </a:t>
            </a:r>
            <a:r>
              <a:rPr lang="ro-RO" altLang="ro-RO" dirty="0" smtClean="0"/>
              <a:t>9/198</a:t>
            </a:r>
            <a:endParaRPr lang="en-US" altLang="ro-RO" dirty="0" smtClean="0"/>
          </a:p>
          <a:p>
            <a:pPr marL="609600" indent="-609600" algn="just" eaLnBrk="1" hangingPunct="1">
              <a:buFontTx/>
              <a:buAutoNum type="arabicPeriod"/>
            </a:pPr>
            <a:r>
              <a:rPr lang="ro-RO" dirty="0" smtClean="0"/>
              <a:t>Se </a:t>
            </a:r>
            <a:r>
              <a:rPr lang="ro-RO" dirty="0"/>
              <a:t>introduc n numere de câte una sau două cifre. Să se </a:t>
            </a:r>
            <a:r>
              <a:rPr lang="ro-RO" dirty="0" err="1"/>
              <a:t>afişeze</a:t>
            </a:r>
            <a:r>
              <a:rPr lang="ro-RO" dirty="0"/>
              <a:t> aceste numere în ordinea crescătoare a primei lor cifre. Exemplu: pentru n=5 </a:t>
            </a:r>
            <a:r>
              <a:rPr lang="ro-RO" dirty="0" err="1"/>
              <a:t>şi</a:t>
            </a:r>
            <a:r>
              <a:rPr lang="ro-RO" dirty="0"/>
              <a:t> numerele 34 2 5 62 25 se va </a:t>
            </a:r>
            <a:r>
              <a:rPr lang="ro-RO" dirty="0" err="1"/>
              <a:t>afişa</a:t>
            </a:r>
            <a:r>
              <a:rPr lang="ro-RO" dirty="0"/>
              <a:t> </a:t>
            </a:r>
            <a:endParaRPr lang="en-US" dirty="0" smtClean="0"/>
          </a:p>
          <a:p>
            <a:pPr marL="0" indent="0" algn="just" eaLnBrk="1" hangingPunct="1">
              <a:buNone/>
            </a:pPr>
            <a:r>
              <a:rPr lang="en-US"/>
              <a:t>	</a:t>
            </a:r>
            <a:r>
              <a:rPr lang="ro-RO" smtClean="0"/>
              <a:t>2 </a:t>
            </a:r>
            <a:r>
              <a:rPr lang="ro-RO" dirty="0"/>
              <a:t>25 34 5 62 sau 25 2 34 5 62.</a:t>
            </a:r>
            <a:endParaRPr lang="en-US" altLang="ro-RO" dirty="0" smtClean="0"/>
          </a:p>
          <a:p>
            <a:pPr marL="609600" indent="-609600" eaLnBrk="1" hangingPunct="1">
              <a:buClr>
                <a:schemeClr val="tx1"/>
              </a:buClr>
              <a:buFontTx/>
              <a:buChar char="•"/>
            </a:pPr>
            <a:endParaRPr lang="en-US" altLang="ro-R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7338"/>
            <a:ext cx="8229600" cy="12969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sz="3400"/>
              <a:t>SEMNIFICAŢIA NOŢIUNII DE SORTARE</a:t>
            </a:r>
            <a:endParaRPr lang="en-US" sz="340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3359150"/>
            <a:ext cx="8229600" cy="2771775"/>
          </a:xfrm>
        </p:spPr>
        <p:txBody>
          <a:bodyPr/>
          <a:lstStyle/>
          <a:p>
            <a:pPr algn="just" eaLnBrk="1" hangingPunct="1"/>
            <a:r>
              <a:rPr lang="ro-RO" altLang="ro-RO" smtClean="0"/>
              <a:t>A sorta </a:t>
            </a:r>
            <a:r>
              <a:rPr lang="en-US" altLang="ro-RO" smtClean="0"/>
              <a:t>un</a:t>
            </a:r>
            <a:r>
              <a:rPr lang="ro-RO" altLang="ro-RO" smtClean="0"/>
              <a:t> tablou înseamnă a </a:t>
            </a:r>
            <a:r>
              <a:rPr lang="en-US" altLang="ro-RO" smtClean="0"/>
              <a:t>rearanja elementele </a:t>
            </a:r>
            <a:r>
              <a:rPr lang="ro-RO" altLang="ro-RO" smtClean="0"/>
              <a:t>tabloului</a:t>
            </a:r>
            <a:r>
              <a:rPr lang="en-US" altLang="ro-RO" smtClean="0"/>
              <a:t> astfel </a:t>
            </a:r>
            <a:r>
              <a:rPr lang="ro-RO" altLang="ro-RO" smtClean="0"/>
              <a:t>încât între acestea să existe o relaţie de ordine (crescătoare sau descrescătoare)</a:t>
            </a:r>
          </a:p>
          <a:p>
            <a:pPr eaLnBrk="1" hangingPunct="1"/>
            <a:endParaRPr lang="en-US" altLang="ro-R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765175"/>
            <a:ext cx="7772400" cy="606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sz="4000"/>
              <a:t>DESCRIEREA METODEI</a:t>
            </a:r>
            <a:endParaRPr lang="en-US" sz="40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708275"/>
            <a:ext cx="7704137" cy="3578225"/>
          </a:xfrm>
        </p:spPr>
        <p:txBody>
          <a:bodyPr/>
          <a:lstStyle/>
          <a:p>
            <a:pPr marL="93663" indent="-1588" algn="just" eaLnBrk="1" hangingPunct="1">
              <a:lnSpc>
                <a:spcPct val="90000"/>
              </a:lnSpc>
            </a:pPr>
            <a:r>
              <a:rPr lang="ro-RO" altLang="ro-RO" sz="2800" smtClean="0"/>
              <a:t>Prin această metodă se parcurge </a:t>
            </a:r>
            <a:r>
              <a:rPr lang="en-US" altLang="ro-RO" sz="2800" smtClean="0"/>
              <a:t>tabloul</a:t>
            </a:r>
            <a:r>
              <a:rPr lang="ro-RO" altLang="ro-RO" sz="2800" smtClean="0"/>
              <a:t> şi se compară fiecare element cu succesorul său. Dacă nu sunt în ordine, cele două elemente se interschimbă între ele. </a:t>
            </a:r>
            <a:r>
              <a:rPr lang="en-US" altLang="ro-RO" sz="2800" smtClean="0"/>
              <a:t>Tabloul</a:t>
            </a:r>
            <a:r>
              <a:rPr lang="ro-RO" altLang="ro-RO" sz="2800" smtClean="0"/>
              <a:t> se parcurge de mai multe ori, până când, la o parcurgere completă, nu se mai execută nici</a:t>
            </a:r>
            <a:r>
              <a:rPr lang="en-US" altLang="ro-RO" sz="2800" smtClean="0"/>
              <a:t> </a:t>
            </a:r>
            <a:r>
              <a:rPr lang="ro-RO" altLang="ro-RO" sz="2800" smtClean="0"/>
              <a:t>o interschimbare între elemente (adică </a:t>
            </a:r>
            <a:r>
              <a:rPr lang="en-US" altLang="ro-RO" sz="2800" smtClean="0"/>
              <a:t>tabloul</a:t>
            </a:r>
            <a:r>
              <a:rPr lang="ro-RO" altLang="ro-RO" sz="2800" smtClean="0"/>
              <a:t> este sortat).</a:t>
            </a:r>
            <a:endParaRPr lang="en-US" altLang="ro-RO" sz="280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819525" y="12509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o-RO" altLang="ro-RO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6613"/>
            <a:ext cx="8229600" cy="1152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sz="3400"/>
              <a:t>ENUNŢUL PROBLEMEI:</a:t>
            </a:r>
            <a:br>
              <a:rPr lang="ro-RO" sz="3400"/>
            </a:br>
            <a:endParaRPr lang="en-US" sz="34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536" y="1700809"/>
            <a:ext cx="8229600" cy="936104"/>
          </a:xfrm>
        </p:spPr>
        <p:txBody>
          <a:bodyPr/>
          <a:lstStyle/>
          <a:p>
            <a:pPr marL="0" indent="0" algn="just" eaLnBrk="1" hangingPunct="1">
              <a:buFont typeface="Wingdings" panose="05000000000000000000" pitchFamily="2" charset="2"/>
              <a:buNone/>
            </a:pPr>
            <a:r>
              <a:rPr lang="ro-RO" altLang="ro-RO" smtClean="0"/>
              <a:t>Se dă un tablou </a:t>
            </a:r>
            <a:r>
              <a:rPr lang="ro-RO" altLang="ro-RO" b="1" smtClean="0"/>
              <a:t>a</a:t>
            </a:r>
            <a:r>
              <a:rPr lang="ro-RO" altLang="ro-RO" smtClean="0"/>
              <a:t> cu </a:t>
            </a:r>
            <a:r>
              <a:rPr lang="ro-RO" altLang="ro-RO" b="1" smtClean="0"/>
              <a:t>n</a:t>
            </a:r>
            <a:r>
              <a:rPr lang="ro-RO" altLang="ro-RO" smtClean="0"/>
              <a:t> elemente întregi. Să se realizeze sortarea crescătoare a elementelor tabloului.</a:t>
            </a:r>
            <a:endParaRPr lang="en-US" altLang="ro-RO" smtClean="0"/>
          </a:p>
        </p:txBody>
      </p:sp>
      <p:pic>
        <p:nvPicPr>
          <p:cNvPr id="11270" name="Picture 6" descr="http://www.e-learn.ro/includes/tutorials/development/python/457/images/imagin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266700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3100" cap="none" dirty="0" err="1" smtClean="0"/>
              <a:t>Parcurgere</a:t>
            </a:r>
            <a:r>
              <a:rPr lang="en-US" sz="3100" cap="none" dirty="0" smtClean="0"/>
              <a:t> I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65308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12300" name="Text Box 18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16404" name="AutoShape 20"/>
          <p:cNvCxnSpPr>
            <a:cxnSpLocks noChangeShapeType="1"/>
            <a:stCxn id="16390" idx="2"/>
            <a:endCxn id="16400" idx="2"/>
          </p:cNvCxnSpPr>
          <p:nvPr/>
        </p:nvCxnSpPr>
        <p:spPr bwMode="auto">
          <a:xfrm rot="16200000" flipH="1">
            <a:off x="6804025" y="35147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5" name="AutoShape 21"/>
          <p:cNvCxnSpPr>
            <a:cxnSpLocks noChangeShapeType="1"/>
          </p:cNvCxnSpPr>
          <p:nvPr/>
        </p:nvCxnSpPr>
        <p:spPr bwMode="auto">
          <a:xfrm rot="16200000" flipH="1">
            <a:off x="3346450" y="3575050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6" name="AutoShape 22"/>
          <p:cNvCxnSpPr>
            <a:cxnSpLocks noChangeShapeType="1"/>
          </p:cNvCxnSpPr>
          <p:nvPr/>
        </p:nvCxnSpPr>
        <p:spPr bwMode="auto">
          <a:xfrm rot="16200000" flipH="1">
            <a:off x="4570413" y="3575050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7" name="AutoShape 23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5" name="Text Box 2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2" name="Dreptunghi 1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56320" y="1434706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=0;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6"/>
            <a:ext cx="18719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/>
              <a:t>f</a:t>
            </a:r>
            <a:r>
              <a:rPr lang="en-US" altLang="ro-RO" sz="3600" b="1" dirty="0" smtClean="0"/>
              <a:t>==0</a:t>
            </a:r>
            <a:r>
              <a:rPr lang="ro-RO" altLang="ro-RO" sz="3600" b="1" dirty="0" smtClean="0"/>
              <a:t>?</a:t>
            </a:r>
            <a:endParaRPr lang="en-US" altLang="ro-RO" sz="36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4" name="Conector drept cu săgeată 3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625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875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94444E-6 0.09179 L 1.94444E-6 -0.2411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63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017 -1.96532E-6 L 0.12587 -1.96532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39" presetID="35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44444E-6 -0.24115 L -0.12605 -0.24115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42" presetClass="path" presetSubtype="0" accel="50000" decel="5000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2604 -0.24115 L -0.12604 -1.96532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45" presetID="3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1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25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75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12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400" grpId="0" animBg="1"/>
      <p:bldP spid="16400" grpId="1" animBg="1"/>
      <p:bldP spid="16400" grpId="2" animBg="1"/>
      <p:bldP spid="2" grpId="0"/>
      <p:bldP spid="19" grpId="0"/>
      <p:bldP spid="20" grpId="0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674397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3100" cap="none" dirty="0" err="1" smtClean="0"/>
              <a:t>Parcurgere</a:t>
            </a:r>
            <a:r>
              <a:rPr lang="en-US" sz="3100" cap="none" dirty="0" smtClean="0"/>
              <a:t> II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5790" name="AutoShape 14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1" name="AutoShape 15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2" name="AutoShape 16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3" name="AutoShape 17"/>
          <p:cNvCxnSpPr>
            <a:cxnSpLocks noChangeShapeType="1"/>
          </p:cNvCxnSpPr>
          <p:nvPr/>
        </p:nvCxnSpPr>
        <p:spPr bwMode="auto">
          <a:xfrm rot="16200000" flipH="1">
            <a:off x="6946900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56320" y="1434706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=0;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1525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/>
              <a:t>f</a:t>
            </a:r>
            <a:r>
              <a:rPr lang="en-US" altLang="ro-RO" sz="3600" b="1" dirty="0" smtClean="0"/>
              <a:t>==</a:t>
            </a:r>
            <a:r>
              <a:rPr lang="en-US" altLang="ro-RO" sz="3600" b="1" dirty="0"/>
              <a:t>0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625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61111E-6 -1.96532E-6 L 3.61111E-6 -0.2726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63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66667E-6 -1.96532E-6 L 0.12587 -1.96532E-6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31" presetID="35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61111E-6 -0.2726 L -0.12587 -0.272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2" presetClass="path" presetSubtype="0" accel="50000" decel="5000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2587 -0.2726 L -0.12587 -1.96532E-6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11250"/>
                            </p:stCondLst>
                            <p:childTnLst>
                              <p:par>
                                <p:cTn id="37" presetID="1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750"/>
                            </p:stCondLst>
                            <p:childTnLst>
                              <p:par>
                                <p:cTn id="43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250"/>
                            </p:stCondLst>
                            <p:childTnLst>
                              <p:par>
                                <p:cTn id="51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75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12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animBg="1"/>
      <p:bldP spid="75787" grpId="0" animBg="1"/>
      <p:bldP spid="75787" grpId="1" animBg="1"/>
      <p:bldP spid="75787" grpId="2" animBg="1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o-RO" sz="3100" cap="none" dirty="0" smtClean="0"/>
              <a:t>Parcurgere III</a:t>
            </a:r>
            <a:endParaRPr lang="en-US" sz="3100" cap="none" dirty="0" smtClean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6813" name="AutoShape 13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4" name="AutoShape 14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5" name="AutoShape 15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6" name="AutoShape 16"/>
          <p:cNvCxnSpPr>
            <a:cxnSpLocks noChangeShapeType="1"/>
          </p:cNvCxnSpPr>
          <p:nvPr/>
        </p:nvCxnSpPr>
        <p:spPr bwMode="auto">
          <a:xfrm rot="16200000" flipH="1">
            <a:off x="6946900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56320" y="1434706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=0;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1525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/>
              <a:t>f</a:t>
            </a:r>
            <a:r>
              <a:rPr lang="en-US" altLang="ro-RO" sz="3600" b="1" dirty="0" smtClean="0"/>
              <a:t>==</a:t>
            </a:r>
            <a:r>
              <a:rPr lang="en-US" altLang="ro-RO" sz="3600" b="1" dirty="0"/>
              <a:t>0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66667E-6 -1.96532E-6 L 1.66667E-6 -0.199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799 -1.96532E-6 L 0.12604 -1.96532E-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66667E-6 -0.1993 L -0.12604 -0.1993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6" presetID="42" presetClass="path" presetSubtype="0" accel="50000" decel="5000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2604 -0.1993 L -0.12604 -1.96532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250"/>
                            </p:stCondLst>
                            <p:childTnLst>
                              <p:par>
                                <p:cTn id="35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750"/>
                            </p:stCondLst>
                            <p:childTnLst>
                              <p:par>
                                <p:cTn id="43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250"/>
                            </p:stCondLst>
                            <p:childTnLst>
                              <p:par>
                                <p:cTn id="51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75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12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 animBg="1"/>
      <p:bldP spid="76805" grpId="1" animBg="1"/>
      <p:bldP spid="76805" grpId="2" animBg="1"/>
      <p:bldP spid="76806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8075612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o-RO" sz="3100" cap="none" dirty="0" smtClean="0"/>
              <a:t>Parcurgere IV</a:t>
            </a:r>
            <a:endParaRPr lang="en-US" sz="3100" cap="none" dirty="0" smtClean="0"/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7837" name="AutoShape 13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38" name="AutoShape 14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39" name="AutoShape 15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840" name="AutoShape 16"/>
          <p:cNvCxnSpPr>
            <a:cxnSpLocks noChangeShapeType="1"/>
          </p:cNvCxnSpPr>
          <p:nvPr/>
        </p:nvCxnSpPr>
        <p:spPr bwMode="auto">
          <a:xfrm rot="16200000" flipH="1">
            <a:off x="6946900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19" name="Dreptunghi 18"/>
          <p:cNvSpPr/>
          <p:nvPr/>
        </p:nvSpPr>
        <p:spPr>
          <a:xfrm>
            <a:off x="456320" y="1434706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>
                <a:solidFill>
                  <a:srgbClr val="FF0000"/>
                </a:solidFill>
              </a:rPr>
              <a:t> f</a:t>
            </a:r>
            <a:r>
              <a:rPr lang="en-US" altLang="ro-RO" sz="280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=0;</a:t>
            </a:r>
            <a:endParaRPr lang="ro-RO" sz="28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1525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/>
              <a:t>f</a:t>
            </a:r>
            <a:r>
              <a:rPr lang="en-US" altLang="ro-RO" sz="3600" b="1" dirty="0" smtClean="0"/>
              <a:t>==</a:t>
            </a:r>
            <a:r>
              <a:rPr lang="en-US" altLang="ro-RO" sz="3600" b="1" dirty="0"/>
              <a:t>0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>
                <a:solidFill>
                  <a:srgbClr val="92D050"/>
                </a:solidFill>
              </a:rPr>
              <a:t>DA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3" y="5226953"/>
            <a:ext cx="446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>
                <a:solidFill>
                  <a:srgbClr val="92D050"/>
                </a:solidFill>
              </a:rPr>
              <a:t>SE REIA PARCURGEREA TABLOULUI</a:t>
            </a: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1.96532E-6 L 3.33333E-6 -0.22034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1.96532E-6 L 0.12605 -1.96532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5" presetClass="path" presetSubtype="0" accel="50000" decel="5000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0.22035 L -0.12604 -0.22035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9" presetID="42" presetClass="path" presetSubtype="0" accel="50000" decel="50000" fill="hold" grpId="2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2604 -0.22034 L -0.12604 -1.96532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5" presetClass="exit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30" grpId="0" animBg="1"/>
      <p:bldP spid="77830" grpId="1" animBg="1"/>
      <p:bldP spid="77830" grpId="2" animBg="1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8388" y="287338"/>
            <a:ext cx="5519836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o-RO" sz="3100" cap="none" dirty="0" smtClean="0"/>
              <a:t>Parcurgere V</a:t>
            </a:r>
            <a:endParaRPr lang="en-US" sz="3100" cap="none" dirty="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19551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5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04025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25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500563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8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348038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7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7798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2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555875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1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011863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4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85933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3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651500" y="2781300"/>
            <a:ext cx="1152525" cy="12954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o-RO" sz="2800" b="1"/>
              <a:t>10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2133600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o-RO"/>
              <a:t>5</a:t>
            </a:r>
          </a:p>
        </p:txBody>
      </p:sp>
      <p:cxnSp>
        <p:nvCxnSpPr>
          <p:cNvPr id="78861" name="AutoShape 13"/>
          <p:cNvCxnSpPr>
            <a:cxnSpLocks noChangeShapeType="1"/>
          </p:cNvCxnSpPr>
          <p:nvPr/>
        </p:nvCxnSpPr>
        <p:spPr bwMode="auto">
          <a:xfrm rot="16200000" flipH="1">
            <a:off x="3275013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62" name="AutoShape 14"/>
          <p:cNvCxnSpPr>
            <a:cxnSpLocks noChangeShapeType="1"/>
          </p:cNvCxnSpPr>
          <p:nvPr/>
        </p:nvCxnSpPr>
        <p:spPr bwMode="auto">
          <a:xfrm rot="16200000" flipH="1">
            <a:off x="4498975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63" name="AutoShape 15"/>
          <p:cNvCxnSpPr>
            <a:cxnSpLocks noChangeShapeType="1"/>
          </p:cNvCxnSpPr>
          <p:nvPr/>
        </p:nvCxnSpPr>
        <p:spPr bwMode="auto">
          <a:xfrm rot="16200000" flipH="1">
            <a:off x="5722938" y="3502025"/>
            <a:ext cx="1588" cy="1150937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64" name="AutoShape 16"/>
          <p:cNvCxnSpPr>
            <a:cxnSpLocks noChangeShapeType="1"/>
          </p:cNvCxnSpPr>
          <p:nvPr/>
        </p:nvCxnSpPr>
        <p:spPr bwMode="auto">
          <a:xfrm rot="16200000" flipH="1">
            <a:off x="6946900" y="3502025"/>
            <a:ext cx="1588" cy="1150938"/>
          </a:xfrm>
          <a:prstGeom prst="bentConnector3">
            <a:avLst>
              <a:gd name="adj1" fmla="val 1360000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1042988" y="3141663"/>
            <a:ext cx="8651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4000"/>
              <a:t>a:</a:t>
            </a:r>
          </a:p>
        </p:txBody>
      </p:sp>
      <p:sp>
        <p:nvSpPr>
          <p:cNvPr id="18" name="Dreptunghi 17"/>
          <p:cNvSpPr/>
          <p:nvPr/>
        </p:nvSpPr>
        <p:spPr>
          <a:xfrm>
            <a:off x="467544" y="1437520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800" dirty="0" smtClean="0"/>
              <a:t> f</a:t>
            </a:r>
            <a:r>
              <a:rPr lang="en-US" altLang="ro-RO" sz="2800" dirty="0" smtClean="0">
                <a:sym typeface="Wingdings 3" panose="05040102010807070707" pitchFamily="18" charset="2"/>
              </a:rPr>
              <a:t>=1;</a:t>
            </a:r>
            <a:endParaRPr lang="ro-RO" sz="2800" dirty="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132138" y="4518025"/>
            <a:ext cx="1727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3600" b="1" dirty="0"/>
              <a:t>f</a:t>
            </a:r>
            <a:r>
              <a:rPr lang="en-US" altLang="ro-RO" sz="3600" b="1" dirty="0" smtClean="0"/>
              <a:t>==0 ?</a:t>
            </a:r>
            <a:endParaRPr lang="en-US" altLang="ro-RO" sz="3600" b="1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475581" y="5117798"/>
            <a:ext cx="1152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o-RO" sz="2800" b="1" dirty="0" smtClean="0">
                <a:solidFill>
                  <a:srgbClr val="FF0000"/>
                </a:solidFill>
              </a:rPr>
              <a:t>NU</a:t>
            </a:r>
            <a:endParaRPr lang="en-US" altLang="ro-RO" sz="2800" b="1" dirty="0">
              <a:solidFill>
                <a:srgbClr val="FF0000"/>
              </a:solidFill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205162" y="5226953"/>
            <a:ext cx="4751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>
                <a:solidFill>
                  <a:srgbClr val="92D050"/>
                </a:solidFill>
              </a:rPr>
              <a:t>TABLOUL ESTE ORDONAT CRESC</a:t>
            </a:r>
            <a:r>
              <a:rPr lang="ro-RO" altLang="ro-RO" b="1" dirty="0" smtClean="0">
                <a:solidFill>
                  <a:srgbClr val="92D050"/>
                </a:solidFill>
              </a:rPr>
              <a:t>ĂTOR</a:t>
            </a:r>
            <a:endParaRPr lang="en-US" altLang="ro-RO" b="1" dirty="0">
              <a:solidFill>
                <a:srgbClr val="92D050"/>
              </a:solidFill>
            </a:endParaRPr>
          </a:p>
        </p:txBody>
      </p:sp>
      <p:cxnSp>
        <p:nvCxnSpPr>
          <p:cNvPr id="23" name="Conector drept cu săgeată 22"/>
          <p:cNvCxnSpPr/>
          <p:nvPr/>
        </p:nvCxnSpPr>
        <p:spPr>
          <a:xfrm>
            <a:off x="2771775" y="5373216"/>
            <a:ext cx="215900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iș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774</TotalTime>
  <Words>769</Words>
  <Application>Microsoft Office PowerPoint</Application>
  <PresentationFormat>Expunere pe ecran (4:3)</PresentationFormat>
  <Paragraphs>222</Paragraphs>
  <Slides>19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19</vt:i4>
      </vt:variant>
    </vt:vector>
  </HeadingPairs>
  <TitlesOfParts>
    <vt:vector size="25" baseType="lpstr">
      <vt:lpstr>Arial</vt:lpstr>
      <vt:lpstr>Century Schoolbook</vt:lpstr>
      <vt:lpstr>Wingdings</vt:lpstr>
      <vt:lpstr>Wingdings 2</vt:lpstr>
      <vt:lpstr>Wingdings 3</vt:lpstr>
      <vt:lpstr>Foișor</vt:lpstr>
      <vt:lpstr>SORTAREA TABLOURILOR UNIDIMENSIONALE PRIN METODA BULELOR -BUBBLE SORT-</vt:lpstr>
      <vt:lpstr>SEMNIFICAŢIA NOŢIUNII DE SORTARE</vt:lpstr>
      <vt:lpstr>DESCRIEREA METODEI</vt:lpstr>
      <vt:lpstr>ENUNŢUL PROBLEMEI: </vt:lpstr>
      <vt:lpstr>Parcurgere I</vt:lpstr>
      <vt:lpstr>Parcurgere II</vt:lpstr>
      <vt:lpstr>Parcurgere III</vt:lpstr>
      <vt:lpstr>Parcurgere IV</vt:lpstr>
      <vt:lpstr>Parcurgere V</vt:lpstr>
      <vt:lpstr>VARIABILE NECESARE</vt:lpstr>
      <vt:lpstr>ALGORITM C++</vt:lpstr>
      <vt:lpstr>Metoda bulelor - optim</vt:lpstr>
      <vt:lpstr>Parcurgere I de la pozitia 1-&gt;4</vt:lpstr>
      <vt:lpstr>Parcurgere II</vt:lpstr>
      <vt:lpstr>Parcurgere III de la pozitia 1-&gt;2 </vt:lpstr>
      <vt:lpstr>Parcurgere IV</vt:lpstr>
      <vt:lpstr>Aplicatia 1</vt:lpstr>
      <vt:lpstr>Aplicatia 2(Prob 16/199)</vt:lpstr>
      <vt:lpstr>Tema</vt:lpstr>
    </vt:vector>
  </TitlesOfParts>
  <Company>DC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SORTAREA PRIN METODA BULELOR</dc:title>
  <dc:creator>Syseng</dc:creator>
  <cp:lastModifiedBy>Iulia</cp:lastModifiedBy>
  <cp:revision>43</cp:revision>
  <dcterms:created xsi:type="dcterms:W3CDTF">2007-04-13T06:32:01Z</dcterms:created>
  <dcterms:modified xsi:type="dcterms:W3CDTF">2015-03-24T11:31:30Z</dcterms:modified>
</cp:coreProperties>
</file>